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236" y="108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31.05.2011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31.05.2011</a:t>
            </a:fld>
            <a:endParaRPr lang="ru-RU" dirty="0"/>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gif"/><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hyperlink" Target="http://popular.rusnano.com/Home.aspx" TargetMode="External"/><Relationship Id="rId2" Type="http://schemas.openxmlformats.org/officeDocument/2006/relationships/hyperlink" Target="http://images.yandex.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85794" y="1643042"/>
            <a:ext cx="2028119" cy="923330"/>
          </a:xfrm>
          <a:prstGeom prst="rect">
            <a:avLst/>
          </a:prstGeom>
          <a:noFill/>
        </p:spPr>
        <p:txBody>
          <a:bodyPr wrap="none" lIns="91440" tIns="45720" rIns="91440" bIns="45720">
            <a:spAutoFit/>
          </a:bodyPr>
          <a:lstStyle/>
          <a:p>
            <a:pPr algn="ctr"/>
            <a:r>
              <a:rPr lang="ru-RU"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Нано  </a:t>
            </a:r>
            <a:endParaRPr lang="ru-RU"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6" name="Прямоугольник 5"/>
          <p:cNvSpPr/>
          <p:nvPr/>
        </p:nvSpPr>
        <p:spPr>
          <a:xfrm>
            <a:off x="1571612" y="2357422"/>
            <a:ext cx="3845733" cy="923330"/>
          </a:xfrm>
          <a:prstGeom prst="rect">
            <a:avLst/>
          </a:prstGeom>
          <a:noFill/>
        </p:spPr>
        <p:txBody>
          <a:bodyPr wrap="none" lIns="91440" tIns="45720" rIns="91440" bIns="45720">
            <a:spAutoFit/>
          </a:bodyPr>
          <a:lstStyle/>
          <a:p>
            <a:pPr algn="ct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и медицине</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8" name="Прямоугольник 7"/>
          <p:cNvSpPr/>
          <p:nvPr/>
        </p:nvSpPr>
        <p:spPr>
          <a:xfrm>
            <a:off x="2857496" y="1643042"/>
            <a:ext cx="3282694" cy="923330"/>
          </a:xfrm>
          <a:prstGeom prst="rect">
            <a:avLst/>
          </a:prstGeom>
          <a:noFill/>
        </p:spPr>
        <p:txBody>
          <a:bodyPr wrap="none" lIns="91440" tIns="45720" rIns="91440" bIns="45720">
            <a:spAutoFit/>
          </a:bodyPr>
          <a:lstStyle/>
          <a:p>
            <a:pPr algn="ctr"/>
            <a:r>
              <a:rPr lang="ru-RU" sz="5400" b="1" dirty="0" smtClean="0">
                <a:ln w="10541" cmpd="sng">
                  <a:solidFill>
                    <a:srgbClr val="7D7D7D">
                      <a:tint val="100000"/>
                      <a:shade val="100000"/>
                      <a:satMod val="110000"/>
                    </a:srgbClr>
                  </a:solidFill>
                  <a:prstDash val="solid"/>
                </a:ln>
                <a:blipFill>
                  <a:blip r:embed="rId2"/>
                  <a:tile tx="0" ty="0" sx="100000" sy="100000" flip="none" algn="tl"/>
                </a:blipFill>
              </a:rPr>
              <a:t>в</a:t>
            </a:r>
            <a:r>
              <a:rPr lang="ru-RU" sz="5400" b="1" cap="none" spc="0" dirty="0" smtClean="0">
                <a:ln w="10541" cmpd="sng">
                  <a:solidFill>
                    <a:srgbClr val="7D7D7D">
                      <a:tint val="100000"/>
                      <a:shade val="100000"/>
                      <a:satMod val="110000"/>
                    </a:srgbClr>
                  </a:solidFill>
                  <a:prstDash val="solid"/>
                </a:ln>
                <a:blipFill>
                  <a:blip r:embed="rId2"/>
                  <a:tile tx="0" ty="0" sx="100000" sy="100000" flip="none" algn="tl"/>
                </a:blipFill>
                <a:effectLst/>
              </a:rPr>
              <a:t> природе</a:t>
            </a:r>
            <a:endParaRPr lang="ru-RU" sz="5400" b="1" cap="none" spc="0" dirty="0">
              <a:ln w="10541" cmpd="sng">
                <a:solidFill>
                  <a:srgbClr val="7D7D7D">
                    <a:tint val="100000"/>
                    <a:shade val="100000"/>
                    <a:satMod val="110000"/>
                  </a:srgbClr>
                </a:solidFill>
                <a:prstDash val="solid"/>
              </a:ln>
              <a:blipFill>
                <a:blip r:embed="rId2"/>
                <a:tile tx="0" ty="0" sx="100000" sy="100000" flip="none" algn="tl"/>
              </a:blipFill>
              <a:effectLst/>
            </a:endParaRPr>
          </a:p>
        </p:txBody>
      </p:sp>
      <p:sp>
        <p:nvSpPr>
          <p:cNvPr id="9" name="Заголовок 8"/>
          <p:cNvSpPr>
            <a:spLocks noGrp="1"/>
          </p:cNvSpPr>
          <p:nvPr>
            <p:ph type="ctrTitle"/>
          </p:nvPr>
        </p:nvSpPr>
        <p:spPr>
          <a:xfrm>
            <a:off x="1857364" y="714348"/>
            <a:ext cx="3500462" cy="928693"/>
          </a:xfrm>
        </p:spPr>
        <p:txBody>
          <a:bodyPr/>
          <a:lstStyle/>
          <a:p>
            <a:r>
              <a:rPr lang="ru-RU" dirty="0" smtClean="0"/>
              <a:t>Название</a:t>
            </a:r>
            <a:endParaRPr lang="ru-RU" dirty="0"/>
          </a:p>
        </p:txBody>
      </p:sp>
      <p:sp>
        <p:nvSpPr>
          <p:cNvPr id="7" name="Прямоугольник 6"/>
          <p:cNvSpPr/>
          <p:nvPr/>
        </p:nvSpPr>
        <p:spPr>
          <a:xfrm>
            <a:off x="2928934" y="285720"/>
            <a:ext cx="1381725" cy="369332"/>
          </a:xfrm>
          <a:prstGeom prst="rect">
            <a:avLst/>
          </a:prstGeom>
        </p:spPr>
        <p:txBody>
          <a:bodyPr wrap="none">
            <a:spAutoFit/>
          </a:bodyPr>
          <a:lstStyle/>
          <a:p>
            <a:r>
              <a:rPr lang="ru-RU" b="1" dirty="0" smtClean="0"/>
              <a:t>Типы работ </a:t>
            </a:r>
            <a:endParaRPr lang="ru-RU" dirty="0"/>
          </a:p>
        </p:txBody>
      </p:sp>
      <p:sp>
        <p:nvSpPr>
          <p:cNvPr id="10" name="Прямоугольник 9"/>
          <p:cNvSpPr/>
          <p:nvPr/>
        </p:nvSpPr>
        <p:spPr>
          <a:xfrm>
            <a:off x="2500306" y="642910"/>
            <a:ext cx="2172390" cy="369332"/>
          </a:xfrm>
          <a:prstGeom prst="rect">
            <a:avLst/>
          </a:prstGeom>
        </p:spPr>
        <p:txBody>
          <a:bodyPr wrap="none">
            <a:spAutoFit/>
          </a:bodyPr>
          <a:lstStyle/>
          <a:p>
            <a:r>
              <a:rPr lang="ru-RU" i="1" dirty="0" smtClean="0"/>
              <a:t>Живой мир и "нано"</a:t>
            </a:r>
            <a:endParaRPr lang="ru-RU" dirty="0"/>
          </a:p>
        </p:txBody>
      </p:sp>
      <p:pic>
        <p:nvPicPr>
          <p:cNvPr id="13" name="Рисунок 12" descr="photo573.jpg"/>
          <p:cNvPicPr>
            <a:picLocks noChangeAspect="1"/>
          </p:cNvPicPr>
          <p:nvPr/>
        </p:nvPicPr>
        <p:blipFill>
          <a:blip r:embed="rId3">
            <a:duotone>
              <a:prstClr val="black"/>
              <a:srgbClr val="92D050">
                <a:tint val="45000"/>
                <a:satMod val="400000"/>
              </a:srgbClr>
            </a:duotone>
          </a:blip>
          <a:stretch>
            <a:fillRect/>
          </a:stretch>
        </p:blipFill>
        <p:spPr>
          <a:xfrm>
            <a:off x="714356" y="4071934"/>
            <a:ext cx="5623095" cy="4214842"/>
          </a:xfrm>
          <a:prstGeom prst="rect">
            <a:avLst/>
          </a:prstGeom>
        </p:spPr>
      </p:pic>
      <p:pic>
        <p:nvPicPr>
          <p:cNvPr id="14" name="Рисунок 13" descr="ds_1.jpg"/>
          <p:cNvPicPr>
            <a:picLocks noChangeAspect="1"/>
          </p:cNvPicPr>
          <p:nvPr/>
        </p:nvPicPr>
        <p:blipFill>
          <a:blip r:embed="rId4" cstate="print"/>
          <a:stretch>
            <a:fillRect/>
          </a:stretch>
        </p:blipFill>
        <p:spPr>
          <a:xfrm rot="20666279">
            <a:off x="269068" y="3412332"/>
            <a:ext cx="1089849" cy="1089849"/>
          </a:xfrm>
          <a:prstGeom prst="rect">
            <a:avLst/>
          </a:prstGeom>
          <a:effectLst>
            <a:softEdge rad="317500"/>
          </a:effectLst>
        </p:spPr>
      </p:pic>
      <p:pic>
        <p:nvPicPr>
          <p:cNvPr id="15" name="Рисунок 14" descr="ds_1.jpg"/>
          <p:cNvPicPr>
            <a:picLocks noChangeAspect="1"/>
          </p:cNvPicPr>
          <p:nvPr/>
        </p:nvPicPr>
        <p:blipFill>
          <a:blip r:embed="rId4" cstate="print"/>
          <a:stretch>
            <a:fillRect/>
          </a:stretch>
        </p:blipFill>
        <p:spPr>
          <a:xfrm rot="379296">
            <a:off x="5557390" y="7486208"/>
            <a:ext cx="1089849" cy="1089849"/>
          </a:xfrm>
          <a:prstGeom prst="rect">
            <a:avLst/>
          </a:prstGeom>
          <a:effectLst>
            <a:softEdge rad="317500"/>
          </a:effectLst>
        </p:spPr>
      </p:pic>
      <p:pic>
        <p:nvPicPr>
          <p:cNvPr id="16" name="Рисунок 15" descr="ds_1.jpg"/>
          <p:cNvPicPr>
            <a:picLocks noChangeAspect="1"/>
          </p:cNvPicPr>
          <p:nvPr/>
        </p:nvPicPr>
        <p:blipFill>
          <a:blip r:embed="rId4" cstate="print"/>
          <a:stretch>
            <a:fillRect/>
          </a:stretch>
        </p:blipFill>
        <p:spPr>
          <a:xfrm rot="379296">
            <a:off x="1128233" y="7200455"/>
            <a:ext cx="1089849" cy="1089849"/>
          </a:xfrm>
          <a:prstGeom prst="rect">
            <a:avLst/>
          </a:prstGeom>
          <a:effectLst>
            <a:softEdge rad="317500"/>
          </a:effectLst>
        </p:spPr>
      </p:pic>
      <p:pic>
        <p:nvPicPr>
          <p:cNvPr id="17" name="Рисунок 16" descr="ds_1.jpg"/>
          <p:cNvPicPr>
            <a:picLocks noChangeAspect="1"/>
          </p:cNvPicPr>
          <p:nvPr/>
        </p:nvPicPr>
        <p:blipFill>
          <a:blip r:embed="rId4" cstate="print"/>
          <a:stretch>
            <a:fillRect/>
          </a:stretch>
        </p:blipFill>
        <p:spPr>
          <a:xfrm rot="379296">
            <a:off x="4985887" y="2628424"/>
            <a:ext cx="1089849" cy="1089849"/>
          </a:xfrm>
          <a:prstGeom prst="rect">
            <a:avLst/>
          </a:prstGeom>
          <a:effectLst>
            <a:softEdge rad="317500"/>
          </a:effectLst>
        </p:spPr>
      </p:pic>
      <p:pic>
        <p:nvPicPr>
          <p:cNvPr id="18" name="Рисунок 17" descr="Buckminsterfullerene_animated.gif"/>
          <p:cNvPicPr>
            <a:picLocks noChangeAspect="1"/>
          </p:cNvPicPr>
          <p:nvPr/>
        </p:nvPicPr>
        <p:blipFill>
          <a:blip r:embed="rId5" cstate="print"/>
          <a:stretch>
            <a:fillRect/>
          </a:stretch>
        </p:blipFill>
        <p:spPr>
          <a:xfrm>
            <a:off x="3143248" y="8358182"/>
            <a:ext cx="785818" cy="785818"/>
          </a:xfrm>
          <a:prstGeom prst="rect">
            <a:avLst/>
          </a:prstGeom>
        </p:spPr>
      </p:pic>
      <p:sp>
        <p:nvSpPr>
          <p:cNvPr id="19" name="Прямоугольник 18"/>
          <p:cNvSpPr/>
          <p:nvPr/>
        </p:nvSpPr>
        <p:spPr>
          <a:xfrm>
            <a:off x="1571612" y="8374559"/>
            <a:ext cx="1406154" cy="769441"/>
          </a:xfrm>
          <a:prstGeom prst="rect">
            <a:avLst/>
          </a:prstGeom>
        </p:spPr>
        <p:txBody>
          <a:bodyPr wrap="none">
            <a:spAutoFit/>
          </a:bodyPr>
          <a:lstStyle/>
          <a:p>
            <a:r>
              <a:rPr lang="ru-RU" sz="4400" dirty="0" smtClean="0"/>
              <a:t>она</a:t>
            </a:r>
            <a:r>
              <a:rPr lang="ru-RU" sz="4400" dirty="0" smtClean="0">
                <a:solidFill>
                  <a:srgbClr val="FF0000"/>
                </a:solidFill>
              </a:rPr>
              <a:t>Н</a:t>
            </a:r>
            <a:endParaRPr lang="ru-RU" sz="4400" dirty="0">
              <a:solidFill>
                <a:srgbClr val="FF0000"/>
              </a:solidFill>
            </a:endParaRPr>
          </a:p>
        </p:txBody>
      </p:sp>
      <p:sp>
        <p:nvSpPr>
          <p:cNvPr id="21" name="Прямоугольник 20"/>
          <p:cNvSpPr/>
          <p:nvPr/>
        </p:nvSpPr>
        <p:spPr>
          <a:xfrm>
            <a:off x="4071942" y="8374559"/>
            <a:ext cx="1406154" cy="769441"/>
          </a:xfrm>
          <a:prstGeom prst="rect">
            <a:avLst/>
          </a:prstGeom>
        </p:spPr>
        <p:txBody>
          <a:bodyPr wrap="none">
            <a:spAutoFit/>
          </a:bodyPr>
          <a:lstStyle/>
          <a:p>
            <a:r>
              <a:rPr lang="ru-RU" sz="4400" dirty="0" smtClean="0">
                <a:solidFill>
                  <a:srgbClr val="FF0000"/>
                </a:solidFill>
              </a:rPr>
              <a:t>Н</a:t>
            </a:r>
            <a:r>
              <a:rPr lang="ru-RU" sz="4400" dirty="0" smtClean="0"/>
              <a:t>ано</a:t>
            </a:r>
            <a:endParaRPr lang="ru-RU" sz="4400" dirty="0"/>
          </a:p>
        </p:txBody>
      </p:sp>
      <p:sp>
        <p:nvSpPr>
          <p:cNvPr id="22" name="Прямоугольник 21"/>
          <p:cNvSpPr/>
          <p:nvPr/>
        </p:nvSpPr>
        <p:spPr>
          <a:xfrm>
            <a:off x="2928934" y="0"/>
            <a:ext cx="1422184" cy="369332"/>
          </a:xfrm>
          <a:prstGeom prst="rect">
            <a:avLst/>
          </a:prstGeom>
        </p:spPr>
        <p:txBody>
          <a:bodyPr wrap="none">
            <a:spAutoFit/>
          </a:bodyPr>
          <a:lstStyle/>
          <a:p>
            <a:pPr marL="342900" lvl="0" indent="-342900">
              <a:spcBef>
                <a:spcPct val="20000"/>
              </a:spcBef>
            </a:pPr>
            <a:r>
              <a:rPr lang="ru-RU" b="1" i="1" dirty="0" smtClean="0"/>
              <a:t>З</a:t>
            </a:r>
            <a:r>
              <a:rPr lang="ru-RU" dirty="0" smtClean="0"/>
              <a:t>аяц </a:t>
            </a:r>
            <a:r>
              <a:rPr lang="ru-RU" b="1" i="1" dirty="0" smtClean="0"/>
              <a:t>К</a:t>
            </a:r>
            <a:r>
              <a:rPr lang="ru-RU" dirty="0" smtClean="0"/>
              <a:t>ирилл</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0"/>
            <a:ext cx="6172200" cy="714347"/>
          </a:xfrm>
        </p:spPr>
        <p:txBody>
          <a:bodyPr>
            <a:normAutofit lnSpcReduction="10000"/>
          </a:bodyPr>
          <a:lstStyle/>
          <a:p>
            <a:pPr>
              <a:buNone/>
            </a:pPr>
            <a:r>
              <a:rPr lang="ru-RU" sz="2000" dirty="0" smtClean="0"/>
              <a:t>                 </a:t>
            </a:r>
            <a:r>
              <a:rPr lang="ru-RU" sz="2000" dirty="0" smtClean="0">
                <a:solidFill>
                  <a:srgbClr val="00B050"/>
                </a:solidFill>
              </a:rPr>
              <a:t>Интересные факты из живой природы</a:t>
            </a:r>
          </a:p>
          <a:p>
            <a:pPr>
              <a:buNone/>
            </a:pPr>
            <a:r>
              <a:rPr lang="ru-RU" sz="2000" dirty="0" smtClean="0">
                <a:solidFill>
                  <a:srgbClr val="00B050"/>
                </a:solidFill>
              </a:rPr>
              <a:t>                                  </a:t>
            </a:r>
            <a:r>
              <a:rPr lang="ru-RU" sz="1600" dirty="0" smtClean="0">
                <a:solidFill>
                  <a:srgbClr val="00B050"/>
                </a:solidFill>
              </a:rPr>
              <a:t>         </a:t>
            </a:r>
            <a:r>
              <a:rPr lang="ru-RU" sz="1600" dirty="0" smtClean="0">
                <a:solidFill>
                  <a:srgbClr val="0070C0"/>
                </a:solidFill>
              </a:rPr>
              <a:t>«Нанолипучка»</a:t>
            </a:r>
          </a:p>
        </p:txBody>
      </p:sp>
      <p:sp>
        <p:nvSpPr>
          <p:cNvPr id="5" name="Прямоугольник 4"/>
          <p:cNvSpPr/>
          <p:nvPr/>
        </p:nvSpPr>
        <p:spPr>
          <a:xfrm>
            <a:off x="3071810" y="642910"/>
            <a:ext cx="3429000" cy="2862322"/>
          </a:xfrm>
          <a:prstGeom prst="rect">
            <a:avLst/>
          </a:prstGeom>
        </p:spPr>
        <p:txBody>
          <a:bodyPr>
            <a:spAutoFit/>
          </a:bodyPr>
          <a:lstStyle/>
          <a:p>
            <a:pPr algn="just"/>
            <a:r>
              <a:rPr lang="ru-RU" sz="1200" dirty="0" smtClean="0"/>
              <a:t>Многих, наверное, поражало, что такая ящерица, как геккон может вскарабкаться по отвесной стене. Благодаря законам наномира он может осуществлять такие манёвры. Всё из за того, что на лапках геккона находятся до миллиарда тончайших волосков особой формы. Они тесно соприкасаются с поверхностью и притягиваются  к ней за счёт так называемой </a:t>
            </a:r>
            <a:r>
              <a:rPr lang="ru-RU" sz="1200" i="1" dirty="0" smtClean="0"/>
              <a:t>ван-дер-ваальсовой силы</a:t>
            </a:r>
            <a:r>
              <a:rPr lang="ru-RU" sz="1200" dirty="0" smtClean="0"/>
              <a:t>, действующий между молекулами. Замечательно, что «наноклей» действует по разному – геккону легко оторвать лапу  от стены, чтобы сделать шаг, а вот поскользнуться на стене ему очень трудно.</a:t>
            </a:r>
          </a:p>
          <a:p>
            <a:r>
              <a:rPr lang="ru-RU" sz="1200" dirty="0" smtClean="0"/>
              <a:t>Уже существуют аналогичные нанолипучки на основе углеродных нанотрубок.</a:t>
            </a:r>
            <a:endParaRPr lang="ru-RU" sz="1200" dirty="0"/>
          </a:p>
        </p:txBody>
      </p:sp>
      <p:pic>
        <p:nvPicPr>
          <p:cNvPr id="6" name="Содержимое 3" descr="Строение волосков у геккона.jpg"/>
          <p:cNvPicPr>
            <a:picLocks noChangeAspect="1"/>
          </p:cNvPicPr>
          <p:nvPr/>
        </p:nvPicPr>
        <p:blipFill>
          <a:blip r:embed="rId2"/>
          <a:stretch>
            <a:fillRect/>
          </a:stretch>
        </p:blipFill>
        <p:spPr>
          <a:xfrm>
            <a:off x="3214686" y="3500430"/>
            <a:ext cx="2944276" cy="1928826"/>
          </a:xfrm>
          <a:prstGeom prst="rect">
            <a:avLst/>
          </a:prstGeom>
        </p:spPr>
      </p:pic>
      <p:pic>
        <p:nvPicPr>
          <p:cNvPr id="7" name="Рисунок 6" descr="Ван-дер-ваальсовая сила.gif"/>
          <p:cNvPicPr>
            <a:picLocks noChangeAspect="1"/>
          </p:cNvPicPr>
          <p:nvPr/>
        </p:nvPicPr>
        <p:blipFill>
          <a:blip r:embed="rId3" cstate="print"/>
          <a:stretch>
            <a:fillRect/>
          </a:stretch>
        </p:blipFill>
        <p:spPr>
          <a:xfrm>
            <a:off x="500042" y="3500430"/>
            <a:ext cx="2571768" cy="1928826"/>
          </a:xfrm>
          <a:prstGeom prst="rect">
            <a:avLst/>
          </a:prstGeom>
        </p:spPr>
      </p:pic>
      <p:pic>
        <p:nvPicPr>
          <p:cNvPr id="8" name="Рисунок 7" descr="hawaii-gecko-thememyphone.jpg"/>
          <p:cNvPicPr>
            <a:picLocks noChangeAspect="1"/>
          </p:cNvPicPr>
          <p:nvPr/>
        </p:nvPicPr>
        <p:blipFill>
          <a:blip r:embed="rId4"/>
          <a:stretch>
            <a:fillRect/>
          </a:stretch>
        </p:blipFill>
        <p:spPr>
          <a:xfrm>
            <a:off x="785794" y="571472"/>
            <a:ext cx="1857388" cy="2786082"/>
          </a:xfrm>
          <a:prstGeom prst="rect">
            <a:avLst/>
          </a:prstGeom>
        </p:spPr>
      </p:pic>
      <p:sp>
        <p:nvSpPr>
          <p:cNvPr id="9" name="Прямоугольник 8"/>
          <p:cNvSpPr/>
          <p:nvPr/>
        </p:nvSpPr>
        <p:spPr>
          <a:xfrm>
            <a:off x="1357298" y="3000364"/>
            <a:ext cx="833241" cy="369332"/>
          </a:xfrm>
          <a:prstGeom prst="rect">
            <a:avLst/>
          </a:prstGeom>
        </p:spPr>
        <p:txBody>
          <a:bodyPr wrap="none">
            <a:spAutoFit/>
          </a:bodyPr>
          <a:lstStyle/>
          <a:p>
            <a:r>
              <a:rPr lang="ru-RU" dirty="0" smtClean="0">
                <a:solidFill>
                  <a:schemeClr val="bg1"/>
                </a:solidFill>
              </a:rPr>
              <a:t>Геккон</a:t>
            </a:r>
            <a:endParaRPr lang="ru-RU" dirty="0">
              <a:solidFill>
                <a:schemeClr val="bg1"/>
              </a:solidFill>
            </a:endParaRPr>
          </a:p>
        </p:txBody>
      </p:sp>
      <p:sp>
        <p:nvSpPr>
          <p:cNvPr id="10" name="Прямоугольник 9"/>
          <p:cNvSpPr/>
          <p:nvPr/>
        </p:nvSpPr>
        <p:spPr>
          <a:xfrm>
            <a:off x="571480" y="5143504"/>
            <a:ext cx="2357454" cy="276999"/>
          </a:xfrm>
          <a:prstGeom prst="rect">
            <a:avLst/>
          </a:prstGeom>
        </p:spPr>
        <p:txBody>
          <a:bodyPr wrap="square">
            <a:spAutoFit/>
          </a:bodyPr>
          <a:lstStyle/>
          <a:p>
            <a:r>
              <a:rPr lang="ru-RU" sz="1200" dirty="0" smtClean="0">
                <a:solidFill>
                  <a:schemeClr val="bg1"/>
                </a:solidFill>
              </a:rPr>
              <a:t>Ван-дер-ваальсовое воздействие</a:t>
            </a:r>
            <a:endParaRPr lang="ru-RU" sz="1200" dirty="0">
              <a:solidFill>
                <a:schemeClr val="bg1"/>
              </a:solidFill>
            </a:endParaRPr>
          </a:p>
        </p:txBody>
      </p:sp>
      <p:pic>
        <p:nvPicPr>
          <p:cNvPr id="11" name="Рисунок 10" descr="Buckminsterfullerene_animated.gif"/>
          <p:cNvPicPr>
            <a:picLocks noChangeAspect="1"/>
          </p:cNvPicPr>
          <p:nvPr/>
        </p:nvPicPr>
        <p:blipFill>
          <a:blip r:embed="rId5" cstate="print"/>
          <a:stretch>
            <a:fillRect/>
          </a:stretch>
        </p:blipFill>
        <p:spPr>
          <a:xfrm>
            <a:off x="0" y="0"/>
            <a:ext cx="642932" cy="642932"/>
          </a:xfrm>
          <a:prstGeom prst="rect">
            <a:avLst/>
          </a:prstGeom>
        </p:spPr>
      </p:pic>
      <p:pic>
        <p:nvPicPr>
          <p:cNvPr id="12" name="Рисунок 11" descr="Buckminsterfullerene_animated.gif"/>
          <p:cNvPicPr>
            <a:picLocks noChangeAspect="1"/>
          </p:cNvPicPr>
          <p:nvPr/>
        </p:nvPicPr>
        <p:blipFill>
          <a:blip r:embed="rId5" cstate="print"/>
          <a:stretch>
            <a:fillRect/>
          </a:stretch>
        </p:blipFill>
        <p:spPr>
          <a:xfrm>
            <a:off x="6215068" y="0"/>
            <a:ext cx="642932" cy="642932"/>
          </a:xfrm>
          <a:prstGeom prst="rect">
            <a:avLst/>
          </a:prstGeom>
        </p:spPr>
      </p:pic>
      <p:pic>
        <p:nvPicPr>
          <p:cNvPr id="13" name="Рисунок 12" descr="Buckminsterfullerene_animated.gif"/>
          <p:cNvPicPr>
            <a:picLocks noChangeAspect="1"/>
          </p:cNvPicPr>
          <p:nvPr/>
        </p:nvPicPr>
        <p:blipFill>
          <a:blip r:embed="rId5" cstate="print"/>
          <a:stretch>
            <a:fillRect/>
          </a:stretch>
        </p:blipFill>
        <p:spPr>
          <a:xfrm>
            <a:off x="0" y="8501068"/>
            <a:ext cx="642932" cy="642932"/>
          </a:xfrm>
          <a:prstGeom prst="rect">
            <a:avLst/>
          </a:prstGeom>
        </p:spPr>
      </p:pic>
      <p:pic>
        <p:nvPicPr>
          <p:cNvPr id="14" name="Рисунок 13" descr="Buckminsterfullerene_animated.gif"/>
          <p:cNvPicPr>
            <a:picLocks noChangeAspect="1"/>
          </p:cNvPicPr>
          <p:nvPr/>
        </p:nvPicPr>
        <p:blipFill>
          <a:blip r:embed="rId5" cstate="print"/>
          <a:stretch>
            <a:fillRect/>
          </a:stretch>
        </p:blipFill>
        <p:spPr>
          <a:xfrm>
            <a:off x="6215068" y="8501068"/>
            <a:ext cx="642932" cy="642932"/>
          </a:xfrm>
          <a:prstGeom prst="rect">
            <a:avLst/>
          </a:prstGeom>
        </p:spPr>
      </p:pic>
      <p:sp>
        <p:nvSpPr>
          <p:cNvPr id="15" name="Прямоугольник 14"/>
          <p:cNvSpPr/>
          <p:nvPr/>
        </p:nvSpPr>
        <p:spPr>
          <a:xfrm>
            <a:off x="2571744" y="5500694"/>
            <a:ext cx="1671676" cy="338554"/>
          </a:xfrm>
          <a:prstGeom prst="rect">
            <a:avLst/>
          </a:prstGeom>
        </p:spPr>
        <p:txBody>
          <a:bodyPr wrap="none">
            <a:spAutoFit/>
          </a:bodyPr>
          <a:lstStyle/>
          <a:p>
            <a:r>
              <a:rPr lang="ru-RU" sz="1600" dirty="0" smtClean="0">
                <a:solidFill>
                  <a:srgbClr val="0070C0"/>
                </a:solidFill>
              </a:rPr>
              <a:t>«Эффект лотоса»</a:t>
            </a:r>
            <a:endParaRPr lang="ru-RU" sz="1600" dirty="0">
              <a:solidFill>
                <a:srgbClr val="0070C0"/>
              </a:solidFill>
            </a:endParaRPr>
          </a:p>
        </p:txBody>
      </p:sp>
      <p:sp>
        <p:nvSpPr>
          <p:cNvPr id="16" name="Прямоугольник 15"/>
          <p:cNvSpPr/>
          <p:nvPr/>
        </p:nvSpPr>
        <p:spPr>
          <a:xfrm>
            <a:off x="500042" y="5786446"/>
            <a:ext cx="5929354" cy="2123658"/>
          </a:xfrm>
          <a:prstGeom prst="rect">
            <a:avLst/>
          </a:prstGeom>
        </p:spPr>
        <p:txBody>
          <a:bodyPr wrap="square">
            <a:spAutoFit/>
          </a:bodyPr>
          <a:lstStyle/>
          <a:p>
            <a:pPr algn="just"/>
            <a:r>
              <a:rPr lang="ru-RU" sz="1200" dirty="0" smtClean="0"/>
              <a:t>Есть ещё одно явление, заслуживающие внимание. Кто видел лотос, замечали, что его листья всегда остаются чистыми. Даже в странах Востока это растение считают символом чистоты. Когда идёт дождь, капельки воды просто скатываются с листьев лотоса, увлекая за собой частицы грязи. </a:t>
            </a:r>
          </a:p>
          <a:p>
            <a:pPr algn="just"/>
            <a:r>
              <a:rPr lang="ru-RU" sz="1200" dirty="0" smtClean="0"/>
              <a:t>Это свойство получило название «эффект лотоса», и связано с уникальным строением поверхности листьев. Они покрыты крошечными шишечками высотой 5-10 микрон, а в свою очередь на этих шишечках находятся многочисленные нановолоски. Эксперименты показали, что именно такая структура во многом обеспечивает самоочистку листа и его водоотталкивающие свойства.</a:t>
            </a:r>
          </a:p>
          <a:p>
            <a:pPr algn="just"/>
            <a:r>
              <a:rPr lang="ru-RU" sz="1200" dirty="0" smtClean="0"/>
              <a:t>Сейчас нанотехнологии стремятся использовать «эффект лотоса» в разработках самоочищающихся стёкол, красок и тканей. </a:t>
            </a:r>
            <a:endParaRPr lang="ru-RU" sz="1200" dirty="0"/>
          </a:p>
        </p:txBody>
      </p:sp>
      <p:pic>
        <p:nvPicPr>
          <p:cNvPr id="17" name="Рисунок 16" descr="screenshot.6.png"/>
          <p:cNvPicPr>
            <a:picLocks noChangeAspect="1"/>
          </p:cNvPicPr>
          <p:nvPr/>
        </p:nvPicPr>
        <p:blipFill>
          <a:blip r:embed="rId6"/>
          <a:stretch>
            <a:fillRect/>
          </a:stretch>
        </p:blipFill>
        <p:spPr>
          <a:xfrm>
            <a:off x="2786058" y="7929586"/>
            <a:ext cx="1428760" cy="112075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2500298"/>
            <a:ext cx="6172200" cy="428628"/>
          </a:xfrm>
        </p:spPr>
        <p:txBody>
          <a:bodyPr>
            <a:normAutofit/>
          </a:bodyPr>
          <a:lstStyle/>
          <a:p>
            <a:pPr>
              <a:buNone/>
            </a:pPr>
            <a:r>
              <a:rPr lang="ru-RU" sz="1200" dirty="0" smtClean="0"/>
              <a:t>                                                </a:t>
            </a:r>
            <a:r>
              <a:rPr lang="ru-RU" sz="2000" dirty="0" smtClean="0">
                <a:solidFill>
                  <a:srgbClr val="00B050"/>
                </a:solidFill>
              </a:rPr>
              <a:t>Будущие нано медицины</a:t>
            </a:r>
          </a:p>
          <a:p>
            <a:pPr>
              <a:buNone/>
            </a:pPr>
            <a:endParaRPr lang="ru-RU" sz="1200" dirty="0">
              <a:solidFill>
                <a:srgbClr val="00B050"/>
              </a:solidFill>
            </a:endParaRPr>
          </a:p>
        </p:txBody>
      </p:sp>
      <p:pic>
        <p:nvPicPr>
          <p:cNvPr id="4" name="Picture 2" descr="http://kita.com.ua/uploads/tiny_mce/loadimg/th_5ef4724a4d0613e24c17db248af18099.jpg?hash=838"/>
          <p:cNvPicPr>
            <a:picLocks noChangeAspect="1" noChangeArrowheads="1"/>
          </p:cNvPicPr>
          <p:nvPr/>
        </p:nvPicPr>
        <p:blipFill>
          <a:blip r:embed="rId2"/>
          <a:srcRect/>
          <a:stretch>
            <a:fillRect/>
          </a:stretch>
        </p:blipFill>
        <p:spPr bwMode="auto">
          <a:xfrm>
            <a:off x="714356" y="428596"/>
            <a:ext cx="2500330" cy="1980122"/>
          </a:xfrm>
          <a:prstGeom prst="rect">
            <a:avLst/>
          </a:prstGeom>
          <a:noFill/>
        </p:spPr>
      </p:pic>
      <p:pic>
        <p:nvPicPr>
          <p:cNvPr id="5" name="Рисунок 4" descr="Lotus3.jpg"/>
          <p:cNvPicPr>
            <a:picLocks noChangeAspect="1"/>
          </p:cNvPicPr>
          <p:nvPr/>
        </p:nvPicPr>
        <p:blipFill>
          <a:blip r:embed="rId3" cstate="print"/>
          <a:stretch>
            <a:fillRect/>
          </a:stretch>
        </p:blipFill>
        <p:spPr>
          <a:xfrm>
            <a:off x="3500438" y="428596"/>
            <a:ext cx="2643206" cy="1982403"/>
          </a:xfrm>
          <a:prstGeom prst="rect">
            <a:avLst/>
          </a:prstGeom>
        </p:spPr>
      </p:pic>
      <p:sp>
        <p:nvSpPr>
          <p:cNvPr id="6" name="Прямоугольник 5"/>
          <p:cNvSpPr/>
          <p:nvPr/>
        </p:nvSpPr>
        <p:spPr>
          <a:xfrm>
            <a:off x="1571612" y="2000232"/>
            <a:ext cx="752707" cy="369332"/>
          </a:xfrm>
          <a:prstGeom prst="rect">
            <a:avLst/>
          </a:prstGeom>
        </p:spPr>
        <p:txBody>
          <a:bodyPr wrap="none">
            <a:spAutoFit/>
          </a:bodyPr>
          <a:lstStyle/>
          <a:p>
            <a:r>
              <a:rPr lang="ru-RU" dirty="0" smtClean="0">
                <a:solidFill>
                  <a:schemeClr val="bg1"/>
                </a:solidFill>
              </a:rPr>
              <a:t>Лотос</a:t>
            </a:r>
            <a:endParaRPr lang="ru-RU" dirty="0">
              <a:solidFill>
                <a:schemeClr val="bg1"/>
              </a:solidFill>
            </a:endParaRPr>
          </a:p>
        </p:txBody>
      </p:sp>
      <p:sp>
        <p:nvSpPr>
          <p:cNvPr id="7" name="Прямоугольник 6"/>
          <p:cNvSpPr/>
          <p:nvPr/>
        </p:nvSpPr>
        <p:spPr>
          <a:xfrm>
            <a:off x="4000504" y="2000232"/>
            <a:ext cx="1857175" cy="369332"/>
          </a:xfrm>
          <a:prstGeom prst="rect">
            <a:avLst/>
          </a:prstGeom>
        </p:spPr>
        <p:txBody>
          <a:bodyPr wrap="none">
            <a:spAutoFit/>
          </a:bodyPr>
          <a:lstStyle/>
          <a:p>
            <a:r>
              <a:rPr lang="ru-RU" dirty="0" smtClean="0">
                <a:solidFill>
                  <a:schemeClr val="bg1"/>
                </a:solidFill>
              </a:rPr>
              <a:t>«Эффект лотоса»</a:t>
            </a:r>
            <a:endParaRPr lang="ru-RU" dirty="0">
              <a:solidFill>
                <a:schemeClr val="bg1"/>
              </a:solidFill>
            </a:endParaRPr>
          </a:p>
        </p:txBody>
      </p:sp>
      <p:pic>
        <p:nvPicPr>
          <p:cNvPr id="10" name="Рисунок 9" descr="Buckminsterfullerene_animated.gif"/>
          <p:cNvPicPr>
            <a:picLocks noChangeAspect="1"/>
          </p:cNvPicPr>
          <p:nvPr/>
        </p:nvPicPr>
        <p:blipFill>
          <a:blip r:embed="rId4" cstate="print"/>
          <a:stretch>
            <a:fillRect/>
          </a:stretch>
        </p:blipFill>
        <p:spPr>
          <a:xfrm>
            <a:off x="0" y="8501068"/>
            <a:ext cx="642932" cy="642932"/>
          </a:xfrm>
          <a:prstGeom prst="rect">
            <a:avLst/>
          </a:prstGeom>
        </p:spPr>
      </p:pic>
      <p:pic>
        <p:nvPicPr>
          <p:cNvPr id="11" name="Рисунок 10" descr="Buckminsterfullerene_animated.gif"/>
          <p:cNvPicPr>
            <a:picLocks noChangeAspect="1"/>
          </p:cNvPicPr>
          <p:nvPr/>
        </p:nvPicPr>
        <p:blipFill>
          <a:blip r:embed="rId4" cstate="print"/>
          <a:stretch>
            <a:fillRect/>
          </a:stretch>
        </p:blipFill>
        <p:spPr>
          <a:xfrm>
            <a:off x="6215068" y="8501068"/>
            <a:ext cx="642932" cy="642932"/>
          </a:xfrm>
          <a:prstGeom prst="rect">
            <a:avLst/>
          </a:prstGeom>
        </p:spPr>
      </p:pic>
      <p:pic>
        <p:nvPicPr>
          <p:cNvPr id="12" name="Рисунок 11" descr="Buckminsterfullerene_animated.gif"/>
          <p:cNvPicPr>
            <a:picLocks noChangeAspect="1"/>
          </p:cNvPicPr>
          <p:nvPr/>
        </p:nvPicPr>
        <p:blipFill>
          <a:blip r:embed="rId4" cstate="print"/>
          <a:stretch>
            <a:fillRect/>
          </a:stretch>
        </p:blipFill>
        <p:spPr>
          <a:xfrm>
            <a:off x="0" y="0"/>
            <a:ext cx="642932" cy="642932"/>
          </a:xfrm>
          <a:prstGeom prst="rect">
            <a:avLst/>
          </a:prstGeom>
        </p:spPr>
      </p:pic>
      <p:pic>
        <p:nvPicPr>
          <p:cNvPr id="13" name="Рисунок 12" descr="Buckminsterfullerene_animated.gif"/>
          <p:cNvPicPr>
            <a:picLocks noChangeAspect="1"/>
          </p:cNvPicPr>
          <p:nvPr/>
        </p:nvPicPr>
        <p:blipFill>
          <a:blip r:embed="rId4" cstate="print"/>
          <a:stretch>
            <a:fillRect/>
          </a:stretch>
        </p:blipFill>
        <p:spPr>
          <a:xfrm>
            <a:off x="6215068" y="0"/>
            <a:ext cx="642932" cy="642932"/>
          </a:xfrm>
          <a:prstGeom prst="rect">
            <a:avLst/>
          </a:prstGeom>
        </p:spPr>
      </p:pic>
      <p:sp>
        <p:nvSpPr>
          <p:cNvPr id="14" name="Прямоугольник 13"/>
          <p:cNvSpPr/>
          <p:nvPr/>
        </p:nvSpPr>
        <p:spPr>
          <a:xfrm>
            <a:off x="357166" y="2928926"/>
            <a:ext cx="6072230" cy="2677656"/>
          </a:xfrm>
          <a:prstGeom prst="rect">
            <a:avLst/>
          </a:prstGeom>
        </p:spPr>
        <p:txBody>
          <a:bodyPr wrap="square">
            <a:spAutoFit/>
          </a:bodyPr>
          <a:lstStyle/>
          <a:p>
            <a:pPr algn="just"/>
            <a:r>
              <a:rPr lang="ru-RU" sz="1200" dirty="0" smtClean="0"/>
              <a:t>Самая главная заслуга нанотехнологий в медицине заключается в создании  новых гибридных материалов, состоящие из неорганических и органических веществ. Они обладают необычным сочетанием химических и физических свойств, что идеально подходят для создания современных медицинских препаратов – биоимплантантов, биосенсоров и лекарств пролонгированного действия.</a:t>
            </a:r>
          </a:p>
          <a:p>
            <a:pPr algn="just"/>
            <a:r>
              <a:rPr lang="ru-RU" sz="1200" dirty="0" smtClean="0"/>
              <a:t>Созданию наноструктурированных материалов уделяется особое внимание. Для создания таких структур одним из наиболее подходящих объектов являются аминокислоты – представители природных биологически-активных веществ, являющиеся структурными единицами белков. </a:t>
            </a:r>
          </a:p>
          <a:p>
            <a:pPr algn="just"/>
            <a:r>
              <a:rPr lang="ru-RU" sz="1200" dirty="0" smtClean="0"/>
              <a:t>Одним из важных направлений является изучение кристаллизации биологически-активных молекул. Характер протекания этих процессов определяет множеством факторов: температурой, составом раствором, поверхностью, на которой происходят кристаллизация. Однако характер такого влияния во многих случаях остаётся малоизученным. </a:t>
            </a:r>
          </a:p>
        </p:txBody>
      </p:sp>
      <p:pic>
        <p:nvPicPr>
          <p:cNvPr id="15" name="Рисунок 14" descr="68c3fbc59f37.jpg"/>
          <p:cNvPicPr>
            <a:picLocks noChangeAspect="1"/>
          </p:cNvPicPr>
          <p:nvPr/>
        </p:nvPicPr>
        <p:blipFill>
          <a:blip r:embed="rId5"/>
          <a:stretch>
            <a:fillRect/>
          </a:stretch>
        </p:blipFill>
        <p:spPr>
          <a:xfrm>
            <a:off x="4000504" y="5572132"/>
            <a:ext cx="2357454" cy="1768091"/>
          </a:xfrm>
          <a:prstGeom prst="rect">
            <a:avLst/>
          </a:prstGeom>
        </p:spPr>
      </p:pic>
      <p:sp>
        <p:nvSpPr>
          <p:cNvPr id="16" name="Прямоугольник 15"/>
          <p:cNvSpPr/>
          <p:nvPr/>
        </p:nvSpPr>
        <p:spPr>
          <a:xfrm>
            <a:off x="3929066" y="7429520"/>
            <a:ext cx="2786082" cy="1015663"/>
          </a:xfrm>
          <a:prstGeom prst="rect">
            <a:avLst/>
          </a:prstGeom>
        </p:spPr>
        <p:txBody>
          <a:bodyPr wrap="square">
            <a:spAutoFit/>
          </a:bodyPr>
          <a:lstStyle/>
          <a:p>
            <a:r>
              <a:rPr lang="ru-RU" sz="1200" dirty="0" smtClean="0"/>
              <a:t>Макропористая прочная керамика, полученная путём кристаллизации из </a:t>
            </a:r>
            <a:r>
              <a:rPr lang="en-US" sz="1200" dirty="0" smtClean="0"/>
              <a:t>SBF </a:t>
            </a:r>
            <a:r>
              <a:rPr lang="ru-RU" sz="1200" dirty="0" smtClean="0"/>
              <a:t>( </a:t>
            </a:r>
            <a:r>
              <a:rPr lang="en-US" sz="1200" i="1" dirty="0" smtClean="0"/>
              <a:t>Simulated Body Fluid </a:t>
            </a:r>
            <a:r>
              <a:rPr lang="en-US" sz="1200" dirty="0" smtClean="0"/>
              <a:t>– </a:t>
            </a:r>
            <a:r>
              <a:rPr lang="ru-RU" sz="1200" dirty="0" smtClean="0"/>
              <a:t>искусственная межтканевая жидкость) на поверхности полиуретановой губки. </a:t>
            </a:r>
          </a:p>
        </p:txBody>
      </p:sp>
      <p:pic>
        <p:nvPicPr>
          <p:cNvPr id="17" name="Рисунок 16" descr="54984342.jpg"/>
          <p:cNvPicPr>
            <a:picLocks noChangeAspect="1"/>
          </p:cNvPicPr>
          <p:nvPr/>
        </p:nvPicPr>
        <p:blipFill>
          <a:blip r:embed="rId6"/>
          <a:stretch>
            <a:fillRect/>
          </a:stretch>
        </p:blipFill>
        <p:spPr>
          <a:xfrm>
            <a:off x="928669" y="5643570"/>
            <a:ext cx="2670883" cy="2214578"/>
          </a:xfrm>
          <a:prstGeom prst="rect">
            <a:avLst/>
          </a:prstGeom>
        </p:spPr>
      </p:pic>
      <p:sp>
        <p:nvSpPr>
          <p:cNvPr id="18" name="Прямоугольник 17"/>
          <p:cNvSpPr/>
          <p:nvPr/>
        </p:nvSpPr>
        <p:spPr>
          <a:xfrm>
            <a:off x="1000108" y="7929586"/>
            <a:ext cx="2500330" cy="461665"/>
          </a:xfrm>
          <a:prstGeom prst="rect">
            <a:avLst/>
          </a:prstGeom>
        </p:spPr>
        <p:txBody>
          <a:bodyPr wrap="square">
            <a:spAutoFit/>
          </a:bodyPr>
          <a:lstStyle/>
          <a:p>
            <a:r>
              <a:rPr lang="ru-RU" sz="1200" dirty="0" smtClean="0"/>
              <a:t>Физический контакт кристалла аминокислоты </a:t>
            </a:r>
            <a:r>
              <a:rPr lang="en-US" sz="1200" dirty="0" smtClean="0"/>
              <a:t>L</a:t>
            </a:r>
            <a:r>
              <a:rPr lang="ru-RU" sz="1200" dirty="0" smtClean="0"/>
              <a:t>-валина.</a:t>
            </a:r>
            <a:endParaRPr lang="ru-RU"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8" y="2643174"/>
            <a:ext cx="6357982" cy="461665"/>
          </a:xfrm>
          <a:prstGeom prst="rect">
            <a:avLst/>
          </a:prstGeom>
        </p:spPr>
        <p:txBody>
          <a:bodyPr wrap="square">
            <a:spAutoFit/>
          </a:bodyPr>
          <a:lstStyle/>
          <a:p>
            <a:pPr algn="just"/>
            <a:r>
              <a:rPr lang="ru-RU" sz="1200" dirty="0" smtClean="0"/>
              <a:t>Часто биокерамика должна быть пористой – в этом случае произойдёт быстрое восстановления костной ткани.</a:t>
            </a:r>
            <a:endParaRPr lang="ru-RU" sz="1200" dirty="0"/>
          </a:p>
        </p:txBody>
      </p:sp>
      <p:pic>
        <p:nvPicPr>
          <p:cNvPr id="5" name="Рисунок 4" descr="Биокерамика.jpg"/>
          <p:cNvPicPr>
            <a:picLocks noChangeAspect="1"/>
          </p:cNvPicPr>
          <p:nvPr/>
        </p:nvPicPr>
        <p:blipFill>
          <a:blip r:embed="rId2"/>
          <a:stretch>
            <a:fillRect/>
          </a:stretch>
        </p:blipFill>
        <p:spPr>
          <a:xfrm>
            <a:off x="642918" y="428596"/>
            <a:ext cx="2329500" cy="2143140"/>
          </a:xfrm>
          <a:prstGeom prst="rect">
            <a:avLst/>
          </a:prstGeom>
        </p:spPr>
      </p:pic>
      <p:pic>
        <p:nvPicPr>
          <p:cNvPr id="6" name="Рисунок 5" descr="a4725b37eab4.jpg"/>
          <p:cNvPicPr>
            <a:picLocks noChangeAspect="1"/>
          </p:cNvPicPr>
          <p:nvPr/>
        </p:nvPicPr>
        <p:blipFill>
          <a:blip r:embed="rId3"/>
          <a:stretch>
            <a:fillRect/>
          </a:stretch>
        </p:blipFill>
        <p:spPr>
          <a:xfrm>
            <a:off x="3143248" y="428596"/>
            <a:ext cx="3071833" cy="2027409"/>
          </a:xfrm>
          <a:prstGeom prst="rect">
            <a:avLst/>
          </a:prstGeom>
        </p:spPr>
      </p:pic>
      <p:sp>
        <p:nvSpPr>
          <p:cNvPr id="7" name="Прямоугольник 6"/>
          <p:cNvSpPr/>
          <p:nvPr/>
        </p:nvSpPr>
        <p:spPr>
          <a:xfrm>
            <a:off x="285728" y="3286116"/>
            <a:ext cx="6215106" cy="1200329"/>
          </a:xfrm>
          <a:prstGeom prst="rect">
            <a:avLst/>
          </a:prstGeom>
        </p:spPr>
        <p:txBody>
          <a:bodyPr wrap="square">
            <a:spAutoFit/>
          </a:bodyPr>
          <a:lstStyle/>
          <a:p>
            <a:r>
              <a:rPr lang="ru-RU" sz="1200" dirty="0" smtClean="0"/>
              <a:t>Для получения материалов с необходимой структурой в ход идут необычные методы. В частности, в некоторых случаях поступают следующим образом: пропитывают полимерную губку раствором, содержащим необходимые компоненты, после чего заготовку отжигают, и при этом губка-матрица полностью выгорает. </a:t>
            </a:r>
          </a:p>
          <a:p>
            <a:r>
              <a:rPr lang="ru-RU" sz="1200" dirty="0" smtClean="0"/>
              <a:t>Структура полученного таким образом материала полностью повторяет пористую структуру губки.</a:t>
            </a:r>
          </a:p>
        </p:txBody>
      </p:sp>
      <p:pic>
        <p:nvPicPr>
          <p:cNvPr id="8" name="Рисунок 7" descr="dd0b2a076055.jpg"/>
          <p:cNvPicPr>
            <a:picLocks noChangeAspect="1"/>
          </p:cNvPicPr>
          <p:nvPr/>
        </p:nvPicPr>
        <p:blipFill>
          <a:blip r:embed="rId4"/>
          <a:stretch>
            <a:fillRect/>
          </a:stretch>
        </p:blipFill>
        <p:spPr>
          <a:xfrm>
            <a:off x="3429000" y="4572000"/>
            <a:ext cx="2637849" cy="4000528"/>
          </a:xfrm>
          <a:prstGeom prst="rect">
            <a:avLst/>
          </a:prstGeom>
        </p:spPr>
      </p:pic>
      <p:sp>
        <p:nvSpPr>
          <p:cNvPr id="9" name="Прямоугольник 8"/>
          <p:cNvSpPr/>
          <p:nvPr/>
        </p:nvSpPr>
        <p:spPr>
          <a:xfrm>
            <a:off x="642918" y="4572000"/>
            <a:ext cx="2643206" cy="2308324"/>
          </a:xfrm>
          <a:prstGeom prst="rect">
            <a:avLst/>
          </a:prstGeom>
        </p:spPr>
        <p:txBody>
          <a:bodyPr wrap="square">
            <a:spAutoFit/>
          </a:bodyPr>
          <a:lstStyle/>
          <a:p>
            <a:r>
              <a:rPr lang="ru-RU" sz="1200" dirty="0" smtClean="0"/>
              <a:t>Прочность и долговечность биоматериала – это, конечно, важные характеристики. Но что будет, если ввести его в живой организм? Не произойдёт ли отторжения чужеродного объекта? Поэтому материалы на основе фосфатов кальция должны проходить не только механические испытания. Необходимо также исследовать их взаимодействие с физиологической жидкостью.</a:t>
            </a:r>
            <a:endParaRPr lang="ru-RU" sz="1200" dirty="0"/>
          </a:p>
        </p:txBody>
      </p:sp>
      <p:sp>
        <p:nvSpPr>
          <p:cNvPr id="10" name="Прямоугольник 9"/>
          <p:cNvSpPr/>
          <p:nvPr/>
        </p:nvSpPr>
        <p:spPr>
          <a:xfrm>
            <a:off x="714356" y="7500958"/>
            <a:ext cx="2500330" cy="830997"/>
          </a:xfrm>
          <a:prstGeom prst="rect">
            <a:avLst/>
          </a:prstGeom>
        </p:spPr>
        <p:txBody>
          <a:bodyPr wrap="square">
            <a:spAutoFit/>
          </a:bodyPr>
          <a:lstStyle/>
          <a:p>
            <a:r>
              <a:rPr lang="ru-RU" sz="1200" dirty="0" smtClean="0"/>
              <a:t>Микроструктура поверхности гидроксиапатита после 7 дней пребывания в физиологической жидкости(</a:t>
            </a:r>
            <a:r>
              <a:rPr lang="en-US" sz="1200" dirty="0" smtClean="0"/>
              <a:t>SBF</a:t>
            </a:r>
            <a:r>
              <a:rPr lang="ru-RU" sz="1200" dirty="0" smtClean="0"/>
              <a:t>). </a:t>
            </a:r>
            <a:endParaRPr lang="ru-RU" sz="1200" dirty="0"/>
          </a:p>
        </p:txBody>
      </p:sp>
      <p:pic>
        <p:nvPicPr>
          <p:cNvPr id="11" name="Рисунок 10" descr="Buckminsterfullerene_animated.gif"/>
          <p:cNvPicPr>
            <a:picLocks noChangeAspect="1"/>
          </p:cNvPicPr>
          <p:nvPr/>
        </p:nvPicPr>
        <p:blipFill>
          <a:blip r:embed="rId5" cstate="print"/>
          <a:stretch>
            <a:fillRect/>
          </a:stretch>
        </p:blipFill>
        <p:spPr>
          <a:xfrm>
            <a:off x="0" y="8501068"/>
            <a:ext cx="642932" cy="642932"/>
          </a:xfrm>
          <a:prstGeom prst="rect">
            <a:avLst/>
          </a:prstGeom>
        </p:spPr>
      </p:pic>
      <p:pic>
        <p:nvPicPr>
          <p:cNvPr id="12" name="Рисунок 11" descr="Buckminsterfullerene_animated.gif"/>
          <p:cNvPicPr>
            <a:picLocks noChangeAspect="1"/>
          </p:cNvPicPr>
          <p:nvPr/>
        </p:nvPicPr>
        <p:blipFill>
          <a:blip r:embed="rId5" cstate="print"/>
          <a:stretch>
            <a:fillRect/>
          </a:stretch>
        </p:blipFill>
        <p:spPr>
          <a:xfrm>
            <a:off x="6215068" y="8501068"/>
            <a:ext cx="642932" cy="642932"/>
          </a:xfrm>
          <a:prstGeom prst="rect">
            <a:avLst/>
          </a:prstGeom>
        </p:spPr>
      </p:pic>
      <p:pic>
        <p:nvPicPr>
          <p:cNvPr id="13" name="Рисунок 12" descr="Buckminsterfullerene_animated.gif"/>
          <p:cNvPicPr>
            <a:picLocks noChangeAspect="1"/>
          </p:cNvPicPr>
          <p:nvPr/>
        </p:nvPicPr>
        <p:blipFill>
          <a:blip r:embed="rId5" cstate="print"/>
          <a:stretch>
            <a:fillRect/>
          </a:stretch>
        </p:blipFill>
        <p:spPr>
          <a:xfrm>
            <a:off x="0" y="0"/>
            <a:ext cx="642932" cy="642932"/>
          </a:xfrm>
          <a:prstGeom prst="rect">
            <a:avLst/>
          </a:prstGeom>
        </p:spPr>
      </p:pic>
      <p:pic>
        <p:nvPicPr>
          <p:cNvPr id="14" name="Рисунок 13" descr="Buckminsterfullerene_animated.gif"/>
          <p:cNvPicPr>
            <a:picLocks noChangeAspect="1"/>
          </p:cNvPicPr>
          <p:nvPr/>
        </p:nvPicPr>
        <p:blipFill>
          <a:blip r:embed="rId5" cstate="print"/>
          <a:stretch>
            <a:fillRect/>
          </a:stretch>
        </p:blipFill>
        <p:spPr>
          <a:xfrm>
            <a:off x="6215068" y="0"/>
            <a:ext cx="642932" cy="6429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66" y="0"/>
            <a:ext cx="4071966" cy="1214446"/>
          </a:xfrm>
        </p:spPr>
        <p:txBody>
          <a:bodyPr>
            <a:normAutofit/>
          </a:bodyPr>
          <a:lstStyle/>
          <a:p>
            <a:r>
              <a:rPr lang="ru-RU" sz="3200" dirty="0" smtClean="0"/>
              <a:t>Список литературы:</a:t>
            </a:r>
            <a:endParaRPr lang="ru-RU" sz="3200" dirty="0"/>
          </a:p>
        </p:txBody>
      </p:sp>
      <p:sp>
        <p:nvSpPr>
          <p:cNvPr id="3" name="Содержимое 2"/>
          <p:cNvSpPr>
            <a:spLocks noGrp="1"/>
          </p:cNvSpPr>
          <p:nvPr>
            <p:ph idx="1"/>
          </p:nvPr>
        </p:nvSpPr>
        <p:spPr>
          <a:xfrm>
            <a:off x="342900" y="1785919"/>
            <a:ext cx="6172200" cy="6382300"/>
          </a:xfrm>
        </p:spPr>
        <p:txBody>
          <a:bodyPr>
            <a:normAutofit/>
          </a:bodyPr>
          <a:lstStyle/>
          <a:p>
            <a:pPr>
              <a:buNone/>
            </a:pPr>
            <a:r>
              <a:rPr lang="ru-RU" sz="1200" dirty="0" smtClean="0"/>
              <a:t> </a:t>
            </a:r>
            <a:endParaRPr lang="ru-RU" sz="1200" dirty="0"/>
          </a:p>
        </p:txBody>
      </p:sp>
      <p:sp>
        <p:nvSpPr>
          <p:cNvPr id="5" name="Содержимое 2"/>
          <p:cNvSpPr txBox="1">
            <a:spLocks/>
          </p:cNvSpPr>
          <p:nvPr/>
        </p:nvSpPr>
        <p:spPr>
          <a:xfrm>
            <a:off x="342900" y="1142977"/>
            <a:ext cx="6172200" cy="702524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arenR"/>
              <a:tabLst/>
              <a:defRPr/>
            </a:pPr>
            <a:r>
              <a:rPr kumimoji="0" lang="ru-RU" sz="1200" b="1" i="0" u="none" strike="noStrike" kern="1200" cap="none" spc="0" normalizeH="0" baseline="0" noProof="0" dirty="0" smtClean="0">
                <a:ln>
                  <a:noFill/>
                </a:ln>
                <a:solidFill>
                  <a:schemeClr val="tx1"/>
                </a:solidFill>
                <a:effectLst/>
                <a:uLnTx/>
                <a:uFillTx/>
                <a:latin typeface="+mn-lt"/>
                <a:ea typeface="+mn-ea"/>
                <a:cs typeface="+mn-cs"/>
              </a:rPr>
              <a:t>«Богатство Наномира. Фоторепортаж из глубин вещества.» </a:t>
            </a:r>
            <a:r>
              <a:rPr kumimoji="0" lang="ru-RU" sz="1200" b="0" i="0" u="none" strike="noStrike" kern="1200" cap="none" spc="0" normalizeH="0" baseline="0" noProof="0" dirty="0" smtClean="0">
                <a:ln>
                  <a:noFill/>
                </a:ln>
                <a:solidFill>
                  <a:schemeClr val="tx1"/>
                </a:solidFill>
                <a:effectLst/>
                <a:uLnTx/>
                <a:uFillTx/>
                <a:latin typeface="+mn-lt"/>
                <a:ea typeface="+mn-ea"/>
                <a:cs typeface="+mn-cs"/>
              </a:rPr>
              <a:t>Издательство: БИНОМ. Лаборатория знаний. 2010 год.</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arenR"/>
              <a:tabLst/>
              <a:defRPr/>
            </a:pPr>
            <a:r>
              <a:rPr kumimoji="0" lang="ru-RU" sz="1200" b="0" i="0" u="none" strike="noStrike" kern="1200" cap="none" spc="0" normalizeH="0" baseline="0" noProof="0" dirty="0" smtClean="0">
                <a:ln>
                  <a:noFill/>
                </a:ln>
                <a:solidFill>
                  <a:schemeClr val="tx1"/>
                </a:solidFill>
                <a:effectLst/>
                <a:uLnTx/>
                <a:uFillTx/>
                <a:latin typeface="+mn-lt"/>
                <a:ea typeface="+mn-ea"/>
                <a:cs typeface="+mn-cs"/>
              </a:rPr>
              <a:t>Фотографии и картинки были скачены с сайта: </a:t>
            </a:r>
            <a:r>
              <a:rPr kumimoji="0" lang="en-US" sz="1200" b="0" i="0" u="none" strike="noStrike" kern="1200" cap="none" spc="0" normalizeH="0" baseline="0" noProof="0" dirty="0" smtClean="0">
                <a:ln>
                  <a:noFill/>
                </a:ln>
                <a:solidFill>
                  <a:schemeClr val="tx1"/>
                </a:solidFill>
                <a:effectLst/>
                <a:uLnTx/>
                <a:uFillTx/>
                <a:latin typeface="+mn-lt"/>
                <a:ea typeface="+mn-ea"/>
                <a:cs typeface="+mn-cs"/>
                <a:hlinkClick r:id="rId2"/>
              </a:rPr>
              <a:t>http://images.yandex.ru/</a:t>
            </a:r>
            <a:endParaRPr kumimoji="0" lang="ru-RU" sz="12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mj-lt"/>
              <a:buAutoNum type="arabicParenR"/>
            </a:pPr>
            <a:r>
              <a:rPr kumimoji="0" lang="ru-RU" sz="1200" b="0" i="0" u="none" strike="noStrike" kern="1200" cap="none" spc="0" normalizeH="0" baseline="0" noProof="0" dirty="0" smtClean="0">
                <a:ln>
                  <a:noFill/>
                </a:ln>
                <a:solidFill>
                  <a:schemeClr val="tx1"/>
                </a:solidFill>
                <a:effectLst/>
                <a:uLnTx/>
                <a:uFillTx/>
                <a:latin typeface="+mn-lt"/>
                <a:ea typeface="+mn-ea"/>
                <a:cs typeface="+mn-cs"/>
              </a:rPr>
              <a:t>Сайт:</a:t>
            </a:r>
            <a:r>
              <a:rPr kumimoji="0" lang="ru-RU" sz="1200" b="0" i="0" u="none" strike="noStrike" kern="1200" cap="none" spc="0" normalizeH="0" noProof="0" dirty="0" smtClean="0">
                <a:ln>
                  <a:noFill/>
                </a:ln>
                <a:solidFill>
                  <a:schemeClr val="tx1"/>
                </a:solidFill>
                <a:effectLst/>
                <a:uLnTx/>
                <a:uFillTx/>
                <a:latin typeface="+mn-lt"/>
                <a:ea typeface="+mn-ea"/>
                <a:cs typeface="+mn-cs"/>
              </a:rPr>
              <a:t> </a:t>
            </a:r>
            <a:r>
              <a:rPr lang="en-US" sz="1200" dirty="0" smtClean="0">
                <a:hlinkClick r:id="rId3"/>
              </a:rPr>
              <a:t>http://popular.rusnano.com/Home.aspx</a:t>
            </a:r>
            <a:r>
              <a:rPr lang="ru-RU" sz="1200" dirty="0" smtClean="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583</Words>
  <Application>Microsoft Office PowerPoint</Application>
  <PresentationFormat>Экран (4:3)</PresentationFormat>
  <Paragraphs>37</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Название</vt:lpstr>
      <vt:lpstr>Презентация PowerPoint</vt:lpstr>
      <vt:lpstr>Презентация PowerPoint</vt:lpstr>
      <vt:lpstr>Презентация PowerPoint</vt:lpstr>
      <vt:lpstr>Список литературы: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Нано в природе и медицине</dc:title>
  <dc:creator>Nastya</dc:creator>
  <cp:lastModifiedBy>Пользователь Windows</cp:lastModifiedBy>
  <cp:revision>28</cp:revision>
  <dcterms:modified xsi:type="dcterms:W3CDTF">2011-05-30T21:20:17Z</dcterms:modified>
</cp:coreProperties>
</file>